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9" r:id="rId3"/>
    <p:sldId id="261" r:id="rId4"/>
    <p:sldId id="265" r:id="rId5"/>
    <p:sldId id="258" r:id="rId6"/>
    <p:sldId id="259" r:id="rId7"/>
    <p:sldId id="256" r:id="rId8"/>
    <p:sldId id="257" r:id="rId9"/>
    <p:sldId id="260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86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7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1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85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4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13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20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97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19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09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развития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00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 предложение по схеме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Arial Narrow" pitchFamily="34" charset="0"/>
              </a:rPr>
              <a:t>Что? Что делают? Куда?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285992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Колья, листья, воробьи</a:t>
            </a:r>
            <a:r>
              <a:rPr lang="ru-RU" sz="40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00037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Летят, падают, вбивают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71475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На землю, в землю, на юг</a:t>
            </a:r>
            <a:endParaRPr lang="ru-RU" sz="36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572008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Листья падают на землю.</a:t>
            </a:r>
            <a:endParaRPr lang="ru-RU" sz="4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  <a:latin typeface="Arial Narrow" pitchFamily="34" charset="0"/>
              </a:rPr>
              <a:t>Обезьяна </a:t>
            </a:r>
            <a:r>
              <a:rPr lang="ru-RU" u="sng" dirty="0" smtClean="0">
                <a:effectLst/>
                <a:latin typeface="Arial Narrow" pitchFamily="34" charset="0"/>
              </a:rPr>
              <a:t>под</a:t>
            </a:r>
            <a:r>
              <a:rPr lang="ru-RU" dirty="0" smtClean="0">
                <a:effectLst/>
                <a:latin typeface="Arial Narrow" pitchFamily="34" charset="0"/>
              </a:rPr>
              <a:t> пальмой</a:t>
            </a:r>
            <a:endParaRPr lang="ru-RU" dirty="0">
              <a:effectLst/>
              <a:latin typeface="Arial Narrow" pitchFamily="34" charset="0"/>
            </a:endParaRPr>
          </a:p>
        </p:txBody>
      </p:sp>
      <p:pic>
        <p:nvPicPr>
          <p:cNvPr id="1026" name="Picture 2" descr="http://cliparts.co/cliparts/LTd/5nB/LTd5nBKjc.jpg"/>
          <p:cNvPicPr>
            <a:picLocks noChangeAspect="1" noChangeArrowheads="1"/>
          </p:cNvPicPr>
          <p:nvPr/>
        </p:nvPicPr>
        <p:blipFill>
          <a:blip r:embed="rId2" cstate="print"/>
          <a:srcRect l="12177" r="10702" b="6193"/>
          <a:stretch>
            <a:fillRect/>
          </a:stretch>
        </p:blipFill>
        <p:spPr bwMode="auto">
          <a:xfrm>
            <a:off x="1785918" y="1357298"/>
            <a:ext cx="4967325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avatars.mds.yandex.net/get-pdb/234183/6f7e77e2-2413-41c7-b1e2-5e91ab25959b/s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5" y="4071942"/>
            <a:ext cx="1454915" cy="14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  <a:latin typeface="Arial Narrow" pitchFamily="34" charset="0"/>
              </a:rPr>
              <a:t>Обезьяна на пальме</a:t>
            </a:r>
            <a:endParaRPr lang="ru-RU" dirty="0">
              <a:effectLst/>
              <a:latin typeface="Arial Narrow" pitchFamily="34" charset="0"/>
            </a:endParaRPr>
          </a:p>
        </p:txBody>
      </p:sp>
      <p:pic>
        <p:nvPicPr>
          <p:cNvPr id="1026" name="Picture 2" descr="http://cliparts.co/cliparts/LTd/5nB/LTd5nBKjc.jpg"/>
          <p:cNvPicPr>
            <a:picLocks noChangeAspect="1" noChangeArrowheads="1"/>
          </p:cNvPicPr>
          <p:nvPr/>
        </p:nvPicPr>
        <p:blipFill>
          <a:blip r:embed="rId2" cstate="print"/>
          <a:srcRect l="12177" r="10702" b="6193"/>
          <a:stretch>
            <a:fillRect/>
          </a:stretch>
        </p:blipFill>
        <p:spPr bwMode="auto">
          <a:xfrm>
            <a:off x="1785918" y="1357298"/>
            <a:ext cx="4967325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s://im0-tub-ru.yandex.net/i?id=5d4382c559d74ef2d3223b0ddcaac3db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398" b="7478"/>
          <a:stretch>
            <a:fillRect/>
          </a:stretch>
        </p:blipFill>
        <p:spPr bwMode="auto">
          <a:xfrm>
            <a:off x="5143504" y="3286124"/>
            <a:ext cx="1053433" cy="14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 орфограмму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6635080" cy="748679"/>
          </a:xfrm>
        </p:spPr>
        <p:txBody>
          <a:bodyPr/>
          <a:lstStyle/>
          <a:p>
            <a:r>
              <a:rPr lang="ru-RU" dirty="0" smtClean="0"/>
              <a:t>ульи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11560" y="2564904"/>
            <a:ext cx="6707088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крыльцо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39552" y="3140968"/>
            <a:ext cx="6635080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иллюминация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39552" y="3717032"/>
            <a:ext cx="6635080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сугроб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11560" y="4293096"/>
            <a:ext cx="6635080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зима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39552" y="4797152"/>
            <a:ext cx="6635080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точка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67544" y="1340768"/>
            <a:ext cx="6779096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шишки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11560" y="5445224"/>
            <a:ext cx="6635080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Россия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860032" y="1268760"/>
            <a:ext cx="2808312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снежинка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932040" y="1844824"/>
            <a:ext cx="2808312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снег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4932040" y="2420888"/>
            <a:ext cx="2808312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изморось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4932040" y="2996952"/>
            <a:ext cx="2808312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изморозь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932040" y="3573016"/>
            <a:ext cx="2808312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скользкий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932040" y="4149080"/>
            <a:ext cx="2808312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масса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4932040" y="4797152"/>
            <a:ext cx="2808312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Илья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4932040" y="5373216"/>
            <a:ext cx="2808312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деньки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Разделительный мягкий знак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00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 txBox="1">
            <a:spLocks/>
          </p:cNvSpPr>
          <p:nvPr/>
        </p:nvSpPr>
        <p:spPr>
          <a:xfrm>
            <a:off x="395536" y="2348880"/>
            <a:ext cx="2458616" cy="233285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СОГЛ.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975" y="2444316"/>
            <a:ext cx="2736304" cy="2520280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cs typeface="Times New Roman" panose="02020603050405020304" pitchFamily="18" charset="0"/>
              </a:rPr>
              <a:t>РАЗДЕЛИТЕЛЬНЫЙ</a:t>
            </a:r>
          </a:p>
          <a:p>
            <a:pPr lvl="0" algn="ctr"/>
            <a:r>
              <a:rPr lang="ru-RU" sz="6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cs typeface="Times New Roman" panose="02020603050405020304" pitchFamily="18" charset="0"/>
              </a:rPr>
              <a:t>Ь</a:t>
            </a:r>
            <a:endParaRPr lang="ru-RU" sz="6000" b="1" dirty="0">
              <a:solidFill>
                <a:prstClr val="black">
                  <a:lumMod val="95000"/>
                  <a:lumOff val="5000"/>
                </a:prst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023279" y="1700808"/>
            <a:ext cx="996993" cy="72008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023279" y="3704456"/>
            <a:ext cx="1285025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13" idx="1"/>
          </p:cNvCxnSpPr>
          <p:nvPr/>
        </p:nvCxnSpPr>
        <p:spPr>
          <a:xfrm>
            <a:off x="6023279" y="4964596"/>
            <a:ext cx="912542" cy="78052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23279" y="2804356"/>
            <a:ext cx="1213017" cy="36004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05426" y="4432936"/>
            <a:ext cx="1202878" cy="2286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>
            <a:off x="6804248" y="697779"/>
            <a:ext cx="1008112" cy="1008112"/>
          </a:xfrm>
          <a:prstGeom prst="triangle">
            <a:avLst>
              <a:gd name="adj" fmla="val 51132"/>
            </a:avLst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181983" y="1705891"/>
            <a:ext cx="1224136" cy="1152128"/>
          </a:xfrm>
          <a:prstGeom prst="triangle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Ё</a:t>
            </a:r>
            <a:endParaRPr lang="ru-RU" sz="4400" b="1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155584" y="2907464"/>
            <a:ext cx="1224136" cy="1152128"/>
          </a:xfrm>
          <a:prstGeom prst="triangle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200292" y="3971172"/>
            <a:ext cx="1224136" cy="1152128"/>
          </a:xfrm>
          <a:prstGeom prst="triangle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Ю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629787" y="5169056"/>
            <a:ext cx="1224136" cy="1152128"/>
          </a:xfrm>
          <a:prstGeom prst="triangle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Я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stCxn id="2" idx="6"/>
          </p:cNvCxnSpPr>
          <p:nvPr/>
        </p:nvCxnSpPr>
        <p:spPr>
          <a:xfrm>
            <a:off x="2854152" y="3515308"/>
            <a:ext cx="432823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effectLst/>
                <a:latin typeface="Arial Narrow" pitchFamily="34" charset="0"/>
              </a:rPr>
              <a:t>Тень, </a:t>
            </a:r>
            <a:r>
              <a:rPr lang="ru-RU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платье, коньки</a:t>
            </a:r>
            <a:r>
              <a:rPr lang="ru-RU" dirty="0">
                <a:solidFill>
                  <a:schemeClr val="tx1"/>
                </a:solidFill>
                <a:effectLst/>
                <a:latin typeface="Arial Narrow" pitchFamily="34" charset="0"/>
              </a:rPr>
              <a:t>, угольки</a:t>
            </a:r>
            <a:r>
              <a:rPr lang="ru-RU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 печенье, обезьянка, осень</a:t>
            </a:r>
            <a:r>
              <a:rPr lang="ru-RU" dirty="0">
                <a:solidFill>
                  <a:schemeClr val="tx1"/>
                </a:solidFill>
                <a:effectLst/>
                <a:latin typeface="Arial Narrow" pitchFamily="34" charset="0"/>
              </a:rPr>
              <a:t>, зверьки, </a:t>
            </a:r>
            <a:r>
              <a:rPr lang="ru-RU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пальто, пень, ружьё.</a:t>
            </a:r>
            <a:endParaRPr lang="ru-RU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62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386608" cy="4525963"/>
          </a:xfrm>
        </p:spPr>
        <p:txBody>
          <a:bodyPr/>
          <a:lstStyle/>
          <a:p>
            <a:r>
              <a:rPr lang="ru-RU" sz="3200" dirty="0" smtClean="0"/>
              <a:t>Тень</a:t>
            </a:r>
          </a:p>
          <a:p>
            <a:r>
              <a:rPr lang="ru-RU" sz="3200" dirty="0" smtClean="0"/>
              <a:t>Осень</a:t>
            </a:r>
          </a:p>
          <a:p>
            <a:r>
              <a:rPr lang="ru-RU" sz="3200" dirty="0" smtClean="0"/>
              <a:t>Пень</a:t>
            </a:r>
          </a:p>
          <a:p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152" y="1600200"/>
            <a:ext cx="2746648" cy="4525963"/>
          </a:xfrm>
        </p:spPr>
        <p:txBody>
          <a:bodyPr/>
          <a:lstStyle/>
          <a:p>
            <a:r>
              <a:rPr lang="ru-RU" sz="3200" dirty="0" smtClean="0"/>
              <a:t>Платье</a:t>
            </a:r>
          </a:p>
          <a:p>
            <a:r>
              <a:rPr lang="ru-RU" sz="3200" dirty="0" smtClean="0"/>
              <a:t>Печенье</a:t>
            </a:r>
          </a:p>
          <a:p>
            <a:r>
              <a:rPr lang="ru-RU" sz="3200" dirty="0" smtClean="0"/>
              <a:t>Обезьянка</a:t>
            </a:r>
          </a:p>
          <a:p>
            <a:r>
              <a:rPr lang="ru-RU" sz="3200" dirty="0" smtClean="0"/>
              <a:t>Ружьё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987824" y="1556792"/>
            <a:ext cx="21736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Коньки</a:t>
            </a:r>
          </a:p>
          <a:p>
            <a:r>
              <a:rPr lang="ru-RU" sz="3200" dirty="0" smtClean="0"/>
              <a:t>Угольки</a:t>
            </a:r>
          </a:p>
          <a:p>
            <a:r>
              <a:rPr lang="ru-RU" sz="3200" dirty="0" smtClean="0"/>
              <a:t>Зверьки</a:t>
            </a:r>
          </a:p>
          <a:p>
            <a:r>
              <a:rPr lang="ru-RU" sz="3200" dirty="0" smtClean="0"/>
              <a:t>Пальто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600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6408712" cy="1143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>
                <a:latin typeface="Arial Narrow" pitchFamily="34" charset="0"/>
              </a:rPr>
              <a:t>Фрукты или ягоды, сваренные в сахаре – 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Домики для пчел – 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Зелёный покров растений –  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Заготовки для забора – 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Снегопад с сильным ветром – 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1285860"/>
            <a:ext cx="86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ульи</a:t>
            </a:r>
            <a:r>
              <a:rPr lang="ru-RU" dirty="0">
                <a:latin typeface="Arial Narrow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642918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варенье</a:t>
            </a:r>
            <a:r>
              <a:rPr lang="ru-RU" b="1" dirty="0">
                <a:latin typeface="Arial Narrow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928802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листья</a:t>
            </a:r>
            <a:r>
              <a:rPr lang="ru-RU" dirty="0">
                <a:latin typeface="Arial Narrow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6085" y="2708920"/>
            <a:ext cx="1070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колья</a:t>
            </a:r>
            <a:r>
              <a:rPr lang="ru-RU" dirty="0">
                <a:latin typeface="Arial Narrow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3357562"/>
            <a:ext cx="981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вьюга</a:t>
            </a:r>
          </a:p>
        </p:txBody>
      </p:sp>
      <p:pic>
        <p:nvPicPr>
          <p:cNvPr id="1026" name="Picture 2" descr="http://im2-tub-ru.yandex.net/i?id=145645137-67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120" y="3890665"/>
            <a:ext cx="159216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8-tub-ru.yandex.net/i?id=407807827-30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749" y="3931632"/>
            <a:ext cx="136704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314672545-71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90665"/>
            <a:ext cx="16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2-tub-ru.yandex.net/i?id=325909928-46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17819"/>
            <a:ext cx="1536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6-tub-ru.yandex.net/i?id=981858711-35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349" y="5150665"/>
            <a:ext cx="187392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6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Синонимы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ru-RU" sz="4000" dirty="0" smtClean="0"/>
              <a:t>Товарищи  - </a:t>
            </a:r>
          </a:p>
          <a:p>
            <a:r>
              <a:rPr lang="ru-RU" sz="4000" dirty="0" smtClean="0"/>
              <a:t>Лень – </a:t>
            </a:r>
          </a:p>
          <a:p>
            <a:r>
              <a:rPr lang="ru-RU" sz="4000" dirty="0" smtClean="0"/>
              <a:t>Метель – </a:t>
            </a:r>
          </a:p>
          <a:p>
            <a:r>
              <a:rPr lang="ru-RU" sz="4000" dirty="0" smtClean="0"/>
              <a:t>Радость – </a:t>
            </a:r>
          </a:p>
          <a:p>
            <a:r>
              <a:rPr lang="ru-RU" sz="4000" dirty="0" smtClean="0"/>
              <a:t>Дом - </a:t>
            </a:r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0480" y="1556792"/>
            <a:ext cx="31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друзья</a:t>
            </a:r>
            <a:endParaRPr lang="ru-RU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0939" y="2271065"/>
            <a:ext cx="3618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безделье</a:t>
            </a:r>
            <a:endParaRPr lang="ru-RU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0939" y="3000609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вьюга</a:t>
            </a:r>
            <a:endParaRPr lang="ru-RU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3481" y="3708495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счастье</a:t>
            </a:r>
            <a:endParaRPr lang="ru-RU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4422" y="4441318"/>
            <a:ext cx="3883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жильё</a:t>
            </a:r>
            <a:endParaRPr lang="ru-RU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64291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 слова, близкие по смыслу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10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Антонимы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atin typeface="Calligraph" pitchFamily="2" charset="0"/>
              </a:rPr>
              <a:t>Работа - …</a:t>
            </a:r>
          </a:p>
          <a:p>
            <a:pPr>
              <a:buNone/>
            </a:pPr>
            <a:r>
              <a:rPr lang="ru-RU" sz="3200" b="1" dirty="0" smtClean="0">
                <a:latin typeface="Calligraph" pitchFamily="2" charset="0"/>
              </a:rPr>
              <a:t>Свет - … </a:t>
            </a:r>
          </a:p>
          <a:p>
            <a:pPr>
              <a:buNone/>
            </a:pPr>
            <a:r>
              <a:rPr lang="ru-RU" sz="3200" b="1" dirty="0" smtClean="0">
                <a:latin typeface="Calligraph" pitchFamily="2" charset="0"/>
              </a:rPr>
              <a:t>Болезнь - … </a:t>
            </a:r>
          </a:p>
          <a:p>
            <a:pPr>
              <a:buNone/>
            </a:pPr>
            <a:r>
              <a:rPr lang="ru-RU" sz="3200" b="1" dirty="0" smtClean="0">
                <a:latin typeface="Calligraph" pitchFamily="2" charset="0"/>
              </a:rPr>
              <a:t>Скука - … </a:t>
            </a:r>
          </a:p>
          <a:p>
            <a:pPr>
              <a:buNone/>
            </a:pPr>
            <a:r>
              <a:rPr lang="ru-RU" sz="3200" b="1" dirty="0" smtClean="0">
                <a:latin typeface="Calligraph" pitchFamily="2" charset="0"/>
              </a:rPr>
              <a:t>Враги - … </a:t>
            </a:r>
          </a:p>
          <a:p>
            <a:pPr>
              <a:buNone/>
            </a:pPr>
            <a:r>
              <a:rPr lang="ru-RU" sz="3200" b="1" dirty="0" smtClean="0">
                <a:latin typeface="Calligraph" pitchFamily="2" charset="0"/>
              </a:rPr>
              <a:t>Вред - …</a:t>
            </a:r>
          </a:p>
          <a:p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714612" y="1928802"/>
            <a:ext cx="4038600" cy="532656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Calligraph" pitchFamily="2" charset="0"/>
              </a:rPr>
              <a:t>безделье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428868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alligraph" pitchFamily="2" charset="0"/>
                <a:cs typeface="Arial" pitchFamily="34" charset="0"/>
              </a:rPr>
              <a:t>тьма </a:t>
            </a:r>
            <a:endParaRPr lang="ru-RU" sz="3200" b="1" dirty="0">
              <a:solidFill>
                <a:prstClr val="black"/>
              </a:solidFill>
              <a:latin typeface="Calligraph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3071810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alligraph" pitchFamily="2" charset="0"/>
                <a:cs typeface="Arial" pitchFamily="34" charset="0"/>
              </a:rPr>
              <a:t>здоровье</a:t>
            </a:r>
            <a:endParaRPr lang="ru-RU" sz="3200" b="1" dirty="0">
              <a:solidFill>
                <a:prstClr val="black"/>
              </a:solidFill>
              <a:latin typeface="Calligraph" pitchFamily="2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3643314"/>
            <a:ext cx="3635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alligraph" pitchFamily="2" charset="0"/>
                <a:cs typeface="Arial" pitchFamily="34" charset="0"/>
              </a:rPr>
              <a:t>веселье</a:t>
            </a:r>
            <a:endParaRPr lang="ru-RU" sz="3200" b="1" dirty="0">
              <a:solidFill>
                <a:prstClr val="black"/>
              </a:solidFill>
              <a:latin typeface="Calligraph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4143380"/>
            <a:ext cx="333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alligraph" pitchFamily="2" charset="0"/>
                <a:cs typeface="Arial" pitchFamily="34" charset="0"/>
              </a:rPr>
              <a:t>друзья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857760"/>
            <a:ext cx="3946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alligraph" pitchFamily="2" charset="0"/>
                <a:cs typeface="Arial" pitchFamily="34" charset="0"/>
              </a:rPr>
              <a:t>польза</a:t>
            </a:r>
            <a:endParaRPr lang="ru-RU" sz="3200" b="1" dirty="0">
              <a:solidFill>
                <a:prstClr val="black"/>
              </a:solidFill>
              <a:latin typeface="Calligraph" pitchFamily="2" charset="0"/>
              <a:cs typeface="Arial" pitchFamily="34" charset="0"/>
            </a:endParaRPr>
          </a:p>
        </p:txBody>
      </p:sp>
      <p:sp>
        <p:nvSpPr>
          <p:cNvPr id="13" name="Заголовок 11"/>
          <p:cNvSpPr txBox="1">
            <a:spLocks/>
          </p:cNvSpPr>
          <p:nvPr/>
        </p:nvSpPr>
        <p:spPr>
          <a:xfrm>
            <a:off x="500034" y="6429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- слова, противоположные по смыслу.</a:t>
            </a:r>
            <a:endParaRPr kumimoji="0" lang="ru-RU" sz="31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07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build="p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2074</TotalTime>
  <Words>178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Тема12</vt:lpstr>
      <vt:lpstr>Урок развития речи</vt:lpstr>
      <vt:lpstr>Определи орфограмму</vt:lpstr>
      <vt:lpstr>Разделительный мягкий знак</vt:lpstr>
      <vt:lpstr>Слайд 4</vt:lpstr>
      <vt:lpstr>Тень, платье, коньки, угольки, печенье, обезьянка, осень, зверьки, пальто, пень, ружьё.</vt:lpstr>
      <vt:lpstr>Слайд 6</vt:lpstr>
      <vt:lpstr>Фрукты или ягоды, сваренные в сахаре –   Домики для пчел –   Зелёный покров растений –    Заготовки для забора –   Снегопад с сильным ветром –  </vt:lpstr>
      <vt:lpstr>Синонимы</vt:lpstr>
      <vt:lpstr>Антонимы</vt:lpstr>
      <vt:lpstr>Составь предложение по схеме</vt:lpstr>
      <vt:lpstr>Обезьяна под пальмой</vt:lpstr>
      <vt:lpstr>Обезьяна на пальме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или ягоды, сваренные в сахаре –   Домики для пчел –   Зелёный покров растений –    Заготовки для забора –   Снегопад с сильным ветром –.</dc:title>
  <dc:creator>Владелец</dc:creator>
  <cp:lastModifiedBy>*</cp:lastModifiedBy>
  <cp:revision>24</cp:revision>
  <dcterms:modified xsi:type="dcterms:W3CDTF">2020-10-23T08:10:23Z</dcterms:modified>
</cp:coreProperties>
</file>